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779" r:id="rId4"/>
  </p:sldMasterIdLst>
  <p:notesMasterIdLst>
    <p:notesMasterId r:id="rId16"/>
  </p:notesMasterIdLst>
  <p:sldIdLst>
    <p:sldId id="256" r:id="rId5"/>
    <p:sldId id="257" r:id="rId6"/>
    <p:sldId id="273" r:id="rId7"/>
    <p:sldId id="266" r:id="rId8"/>
    <p:sldId id="259" r:id="rId9"/>
    <p:sldId id="270" r:id="rId10"/>
    <p:sldId id="271" r:id="rId11"/>
    <p:sldId id="272" r:id="rId12"/>
    <p:sldId id="274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21" roundtripDataSignature="AMtx7miC4h9XZJhYFypOKz07yp6KiatCo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omi T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8B9B"/>
    <a:srgbClr val="A76B76"/>
    <a:srgbClr val="60E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8DA472E-C0B5-4FAA-A71B-45BBE6C39A2A}">
  <a:tblStyle styleId="{B8DA472E-C0B5-4FAA-A71B-45BBE6C39A2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/>
    <p:restoredTop sz="94716"/>
  </p:normalViewPr>
  <p:slideViewPr>
    <p:cSldViewPr snapToGrid="0">
      <p:cViewPr varScale="1">
        <p:scale>
          <a:sx n="81" d="100"/>
          <a:sy n="81" d="100"/>
        </p:scale>
        <p:origin x="71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ZW"/>
              <a:t>Loan Repayment Changes Due to Inflation</a:t>
            </a:r>
          </a:p>
        </c:rich>
      </c:tx>
      <c:layout>
        <c:manualLayout>
          <c:xMode val="edge"/>
          <c:yMode val="edge"/>
          <c:x val="0.31950952726459808"/>
          <c:y val="2.09580294831617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Sheet3!$A$3</c:f>
              <c:strCache>
                <c:ptCount val="1"/>
                <c:pt idx="0">
                  <c:v>Repayments: loans and bonds with 10% inflation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Sheet3!$B$2:$AD$2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Sheet3!$B$3:$AD$3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485.44552704097998</c:v>
                </c:pt>
                <c:pt idx="4">
                  <c:v>587.19490950877002</c:v>
                </c:pt>
                <c:pt idx="5">
                  <c:v>710.27096254182004</c:v>
                </c:pt>
                <c:pt idx="6">
                  <c:v>859.14375629056997</c:v>
                </c:pt>
                <c:pt idx="7">
                  <c:v>1039.2202876091001</c:v>
                </c:pt>
                <c:pt idx="8">
                  <c:v>1257.0408598919</c:v>
                </c:pt>
                <c:pt idx="9">
                  <c:v>1520.5166241253</c:v>
                </c:pt>
                <c:pt idx="10">
                  <c:v>1839.2169085420001</c:v>
                </c:pt>
                <c:pt idx="11">
                  <c:v>2224.7167725723002</c:v>
                </c:pt>
                <c:pt idx="12">
                  <c:v>2691.0174081035998</c:v>
                </c:pt>
                <c:pt idx="13">
                  <c:v>3255.0546568418999</c:v>
                </c:pt>
                <c:pt idx="14">
                  <c:v>3937.3141129162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245-4E56-99CA-34B656A2046A}"/>
            </c:ext>
          </c:extLst>
        </c:ser>
        <c:ser>
          <c:idx val="1"/>
          <c:order val="1"/>
          <c:tx>
            <c:strRef>
              <c:f>Sheet3!$A$4</c:f>
              <c:strCache>
                <c:ptCount val="1"/>
                <c:pt idx="0">
                  <c:v>Repayments: loans and bonds with 50% inflation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Sheet3!$B$2:$AD$2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Sheet3!$B$4:$AD$4</c:f>
              <c:numCache>
                <c:formatCode>General</c:formatCode>
                <c:ptCount val="29"/>
                <c:pt idx="0">
                  <c:v>0</c:v>
                </c:pt>
                <c:pt idx="1">
                  <c:v>368.76666666667001</c:v>
                </c:pt>
                <c:pt idx="2">
                  <c:v>1640.9746666666999</c:v>
                </c:pt>
                <c:pt idx="3">
                  <c:v>3236.3890133333002</c:v>
                </c:pt>
                <c:pt idx="4">
                  <c:v>4789.8557397332997</c:v>
                </c:pt>
                <c:pt idx="5">
                  <c:v>7088.9864948053</c:v>
                </c:pt>
                <c:pt idx="6">
                  <c:v>10491.700012312</c:v>
                </c:pt>
                <c:pt idx="7">
                  <c:v>15527.716018222</c:v>
                </c:pt>
                <c:pt idx="8">
                  <c:v>22981.019706968</c:v>
                </c:pt>
                <c:pt idx="9">
                  <c:v>34011.909166313002</c:v>
                </c:pt>
                <c:pt idx="10">
                  <c:v>50337.625566142</c:v>
                </c:pt>
                <c:pt idx="11">
                  <c:v>74499.685837890996</c:v>
                </c:pt>
                <c:pt idx="12">
                  <c:v>110259.53504007999</c:v>
                </c:pt>
                <c:pt idx="13">
                  <c:v>122456.19078591</c:v>
                </c:pt>
                <c:pt idx="14">
                  <c:v>60277.323188636001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245-4E56-99CA-34B656A204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2020752"/>
        <c:axId val="1782025072"/>
      </c:lineChart>
      <c:catAx>
        <c:axId val="1782020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025072"/>
        <c:crosses val="autoZero"/>
        <c:auto val="1"/>
        <c:lblAlgn val="ctr"/>
        <c:lblOffset val="100"/>
        <c:noMultiLvlLbl val="0"/>
      </c:catAx>
      <c:valAx>
        <c:axId val="178202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ZWL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02075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ZW"/>
              <a:t>Effects of decrease of plant production by 20% on sales and dividends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Sheet4!$A$2</c:f>
              <c:strCache>
                <c:ptCount val="1"/>
                <c:pt idx="0">
                  <c:v>Total sales revenues for 80% production 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Sheet4!$B$1:$AD$1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Sheet4!$B$2:$AD$2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1716.41767</c:v>
                </c:pt>
                <c:pt idx="4">
                  <c:v>1888.0594369999999</c:v>
                </c:pt>
                <c:pt idx="5">
                  <c:v>2076.8653807000001</c:v>
                </c:pt>
                <c:pt idx="6">
                  <c:v>2284.5519187700002</c:v>
                </c:pt>
                <c:pt idx="7">
                  <c:v>2513.007110647</c:v>
                </c:pt>
                <c:pt idx="8">
                  <c:v>2764.3078217116999</c:v>
                </c:pt>
                <c:pt idx="9">
                  <c:v>3040.7386038829</c:v>
                </c:pt>
                <c:pt idx="10">
                  <c:v>3344.8124642712</c:v>
                </c:pt>
                <c:pt idx="11">
                  <c:v>3679.2937106982999</c:v>
                </c:pt>
                <c:pt idx="12">
                  <c:v>4047.2230817681002</c:v>
                </c:pt>
                <c:pt idx="13">
                  <c:v>4451.9453899448999</c:v>
                </c:pt>
                <c:pt idx="14">
                  <c:v>4897.1399289394003</c:v>
                </c:pt>
                <c:pt idx="15">
                  <c:v>5386.8539218332999</c:v>
                </c:pt>
                <c:pt idx="16">
                  <c:v>5925.5393140166998</c:v>
                </c:pt>
                <c:pt idx="17">
                  <c:v>6518.0932454184003</c:v>
                </c:pt>
                <c:pt idx="18">
                  <c:v>7169.9025699601998</c:v>
                </c:pt>
                <c:pt idx="19">
                  <c:v>7886.8928269562002</c:v>
                </c:pt>
                <c:pt idx="20">
                  <c:v>8675.5821096517993</c:v>
                </c:pt>
                <c:pt idx="21">
                  <c:v>9543.1403206169998</c:v>
                </c:pt>
                <c:pt idx="22">
                  <c:v>10497.454352679</c:v>
                </c:pt>
                <c:pt idx="23">
                  <c:v>11547.199787947</c:v>
                </c:pt>
                <c:pt idx="24">
                  <c:v>12701.919766741001</c:v>
                </c:pt>
                <c:pt idx="25">
                  <c:v>13972.111743415</c:v>
                </c:pt>
                <c:pt idx="26">
                  <c:v>15369.322917756999</c:v>
                </c:pt>
                <c:pt idx="27">
                  <c:v>16906.255209532999</c:v>
                </c:pt>
                <c:pt idx="28">
                  <c:v>18596.880730485998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F5-450A-A28F-0281F1484C98}"/>
            </c:ext>
          </c:extLst>
        </c:ser>
        <c:ser>
          <c:idx val="1"/>
          <c:order val="1"/>
          <c:tx>
            <c:strRef>
              <c:f>Sheet4!$A$3</c:f>
              <c:strCache>
                <c:ptCount val="1"/>
                <c:pt idx="0">
                  <c:v>Total sales revenues for 100% production 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Sheet4!$B$1:$AD$1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Sheet4!$B$3:$AD$3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2145.6651700000002</c:v>
                </c:pt>
                <c:pt idx="4">
                  <c:v>2360.231687</c:v>
                </c:pt>
                <c:pt idx="5">
                  <c:v>2596.2548557</c:v>
                </c:pt>
                <c:pt idx="6">
                  <c:v>2855.8803412699999</c:v>
                </c:pt>
                <c:pt idx="7">
                  <c:v>3141.4683753969998</c:v>
                </c:pt>
                <c:pt idx="8">
                  <c:v>3455.6152129367001</c:v>
                </c:pt>
                <c:pt idx="9">
                  <c:v>3801.1767342304001</c:v>
                </c:pt>
                <c:pt idx="10">
                  <c:v>4181.2944076534004</c:v>
                </c:pt>
                <c:pt idx="11">
                  <c:v>4599.4238484187999</c:v>
                </c:pt>
                <c:pt idx="12">
                  <c:v>5059.3662332606</c:v>
                </c:pt>
                <c:pt idx="13">
                  <c:v>5565.3028565866998</c:v>
                </c:pt>
                <c:pt idx="14">
                  <c:v>6121.8331422454003</c:v>
                </c:pt>
                <c:pt idx="15">
                  <c:v>6734.0164564698998</c:v>
                </c:pt>
                <c:pt idx="16">
                  <c:v>7407.4181021168997</c:v>
                </c:pt>
                <c:pt idx="17">
                  <c:v>8148.1599123285996</c:v>
                </c:pt>
                <c:pt idx="18">
                  <c:v>8962.9759035614006</c:v>
                </c:pt>
                <c:pt idx="19">
                  <c:v>9859.2734939176007</c:v>
                </c:pt>
                <c:pt idx="20">
                  <c:v>10845.200843309</c:v>
                </c:pt>
                <c:pt idx="21">
                  <c:v>11929.720927640001</c:v>
                </c:pt>
                <c:pt idx="22">
                  <c:v>13122.693020404</c:v>
                </c:pt>
                <c:pt idx="23">
                  <c:v>14434.962322445001</c:v>
                </c:pt>
                <c:pt idx="24">
                  <c:v>15878.458554688999</c:v>
                </c:pt>
                <c:pt idx="25">
                  <c:v>17466.304410158002</c:v>
                </c:pt>
                <c:pt idx="26">
                  <c:v>19212.934851173999</c:v>
                </c:pt>
                <c:pt idx="27">
                  <c:v>21134.228336290998</c:v>
                </c:pt>
                <c:pt idx="28">
                  <c:v>23247.651169919998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F5-450A-A28F-0281F1484C98}"/>
            </c:ext>
          </c:extLst>
        </c:ser>
        <c:ser>
          <c:idx val="2"/>
          <c:order val="2"/>
          <c:tx>
            <c:strRef>
              <c:f>Sheet4!$A$4</c:f>
              <c:strCache>
                <c:ptCount val="1"/>
                <c:pt idx="0">
                  <c:v>Dividend for 100% production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Sheet4!$B$1:$AD$1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Sheet4!$B$4:$AD$4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1891.117814123</c:v>
                </c:pt>
                <c:pt idx="19">
                  <c:v>6793.1066125917996</c:v>
                </c:pt>
                <c:pt idx="20">
                  <c:v>7638.8196155650003</c:v>
                </c:pt>
                <c:pt idx="21">
                  <c:v>8560.4539161663997</c:v>
                </c:pt>
                <c:pt idx="22">
                  <c:v>9565.5981815149007</c:v>
                </c:pt>
                <c:pt idx="23">
                  <c:v>11619.924208517999</c:v>
                </c:pt>
                <c:pt idx="24">
                  <c:v>12731.805064755999</c:v>
                </c:pt>
                <c:pt idx="25">
                  <c:v>13954.823817478</c:v>
                </c:pt>
                <c:pt idx="26">
                  <c:v>15300.089157113</c:v>
                </c:pt>
                <c:pt idx="27">
                  <c:v>16779.820125056001</c:v>
                </c:pt>
                <c:pt idx="28">
                  <c:v>19755.819998718998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0F5-450A-A28F-0281F1484C98}"/>
            </c:ext>
          </c:extLst>
        </c:ser>
        <c:ser>
          <c:idx val="3"/>
          <c:order val="3"/>
          <c:tx>
            <c:strRef>
              <c:f>Sheet4!$A$5</c:f>
              <c:strCache>
                <c:ptCount val="1"/>
                <c:pt idx="0">
                  <c:v>Dividends for 80% production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Sheet4!$B$1:$AD$1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Sheet4!$B$5:$AD$5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2947.3160652006</c:v>
                </c:pt>
                <c:pt idx="22">
                  <c:v>5642.7931940758999</c:v>
                </c:pt>
                <c:pt idx="23">
                  <c:v>7126.8656628412</c:v>
                </c:pt>
                <c:pt idx="24">
                  <c:v>7775.6076115118003</c:v>
                </c:pt>
                <c:pt idx="25">
                  <c:v>8489.1735659083006</c:v>
                </c:pt>
                <c:pt idx="26">
                  <c:v>9274.0408273867997</c:v>
                </c:pt>
                <c:pt idx="27">
                  <c:v>10137.333909358</c:v>
                </c:pt>
                <c:pt idx="28">
                  <c:v>15940.9956552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0F5-450A-A28F-0281F1484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2050512"/>
        <c:axId val="1782047632"/>
      </c:lineChart>
      <c:catAx>
        <c:axId val="1782050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047632"/>
        <c:crosses val="autoZero"/>
        <c:auto val="1"/>
        <c:lblAlgn val="ctr"/>
        <c:lblOffset val="100"/>
        <c:noMultiLvlLbl val="0"/>
      </c:catAx>
      <c:valAx>
        <c:axId val="178204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ZWL (millions)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05051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W"/>
              <a:t>Effects of Increase of Tax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Sheet5!$A$2</c:f>
              <c:strCache>
                <c:ptCount val="1"/>
                <c:pt idx="0">
                  <c:v>Profit/loss at 20% tax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Sheet5!$B$1:$AD$1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Sheet5!$B$2:$AD$2</c:f>
              <c:numCache>
                <c:formatCode>General</c:formatCode>
                <c:ptCount val="29"/>
                <c:pt idx="0">
                  <c:v>0</c:v>
                </c:pt>
                <c:pt idx="1">
                  <c:v>-708.8</c:v>
                </c:pt>
                <c:pt idx="2">
                  <c:v>-2239.8240000000001</c:v>
                </c:pt>
                <c:pt idx="3">
                  <c:v>-2185.7328803760729</c:v>
                </c:pt>
                <c:pt idx="4">
                  <c:v>-2166.0732986286789</c:v>
                </c:pt>
                <c:pt idx="5">
                  <c:v>-2119.2573851540446</c:v>
                </c:pt>
                <c:pt idx="6">
                  <c:v>-2037.658440354604</c:v>
                </c:pt>
                <c:pt idx="7">
                  <c:v>-1911.9261276972179</c:v>
                </c:pt>
                <c:pt idx="8">
                  <c:v>-1730.6236047206312</c:v>
                </c:pt>
                <c:pt idx="9">
                  <c:v>-1479.7900719695599</c:v>
                </c:pt>
                <c:pt idx="10">
                  <c:v>-1142.413492387499</c:v>
                </c:pt>
                <c:pt idx="11">
                  <c:v>-697.79511019612983</c:v>
                </c:pt>
                <c:pt idx="12">
                  <c:v>-120.78363224677014</c:v>
                </c:pt>
                <c:pt idx="13">
                  <c:v>619.1476067886797</c:v>
                </c:pt>
                <c:pt idx="14">
                  <c:v>1559.0126513314808</c:v>
                </c:pt>
                <c:pt idx="15">
                  <c:v>2743.6528667549351</c:v>
                </c:pt>
                <c:pt idx="16">
                  <c:v>3895.8763187040399</c:v>
                </c:pt>
                <c:pt idx="17">
                  <c:v>5270.4273324701699</c:v>
                </c:pt>
                <c:pt idx="18">
                  <c:v>6343.6790818049103</c:v>
                </c:pt>
                <c:pt idx="19">
                  <c:v>6793.1066125917805</c:v>
                </c:pt>
                <c:pt idx="20">
                  <c:v>7638.8196155649694</c:v>
                </c:pt>
                <c:pt idx="21">
                  <c:v>8560.4539161664215</c:v>
                </c:pt>
                <c:pt idx="22">
                  <c:v>9565.5981815149207</c:v>
                </c:pt>
                <c:pt idx="23">
                  <c:v>11619.924208517899</c:v>
                </c:pt>
                <c:pt idx="24">
                  <c:v>12731.80506475626</c:v>
                </c:pt>
                <c:pt idx="25">
                  <c:v>13954.823817477511</c:v>
                </c:pt>
                <c:pt idx="26">
                  <c:v>15300.089157112747</c:v>
                </c:pt>
                <c:pt idx="27">
                  <c:v>16779.820125055456</c:v>
                </c:pt>
                <c:pt idx="28">
                  <c:v>19755.819998718547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5F-4498-9BA3-E0A8B5E29C78}"/>
            </c:ext>
          </c:extLst>
        </c:ser>
        <c:ser>
          <c:idx val="1"/>
          <c:order val="1"/>
          <c:tx>
            <c:strRef>
              <c:f>Sheet5!$A$3</c:f>
              <c:strCache>
                <c:ptCount val="1"/>
                <c:pt idx="0">
                  <c:v>Profit/loss at 15% tax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>
              <a:noFill/>
            </a:ln>
            <a:effectLst>
              <a:innerShdw dist="12700" dir="16200000">
                <a:schemeClr val="lt1"/>
              </a:innerShdw>
            </a:effectLst>
          </c:spPr>
          <c:cat>
            <c:numRef>
              <c:f>Sheet5!$B$1:$AD$1</c:f>
              <c:numCache>
                <c:formatCode>General</c:formatCode>
                <c:ptCount val="29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  <c:pt idx="28">
                  <c:v>2051</c:v>
                </c:pt>
              </c:numCache>
            </c:numRef>
          </c:cat>
          <c:val>
            <c:numRef>
              <c:f>Sheet5!$B$3:$AD$3</c:f>
              <c:numCache>
                <c:formatCode>General</c:formatCode>
                <c:ptCount val="29"/>
                <c:pt idx="0">
                  <c:v>0</c:v>
                </c:pt>
                <c:pt idx="1">
                  <c:v>-432.952</c:v>
                </c:pt>
                <c:pt idx="2">
                  <c:v>-1366.8705216000001</c:v>
                </c:pt>
                <c:pt idx="3">
                  <c:v>-1683.1652632285543</c:v>
                </c:pt>
                <c:pt idx="4">
                  <c:v>-1668.9555149835896</c:v>
                </c:pt>
                <c:pt idx="5">
                  <c:v>-1640.831991694185</c:v>
                </c:pt>
                <c:pt idx="6">
                  <c:v>-1595.6280032136438</c:v>
                </c:pt>
                <c:pt idx="7">
                  <c:v>-1529.6103323481379</c:v>
                </c:pt>
                <c:pt idx="8">
                  <c:v>-1438.3875606026413</c:v>
                </c:pt>
                <c:pt idx="9">
                  <c:v>-1316.8043253041897</c:v>
                </c:pt>
                <c:pt idx="10">
                  <c:v>-1158.8194156477402</c:v>
                </c:pt>
                <c:pt idx="11">
                  <c:v>-957.36531002303036</c:v>
                </c:pt>
                <c:pt idx="12">
                  <c:v>-704.18640794034945</c:v>
                </c:pt>
                <c:pt idx="13">
                  <c:v>-389.6528105355801</c:v>
                </c:pt>
                <c:pt idx="14">
                  <c:v>-5.7987169940388412</c:v>
                </c:pt>
                <c:pt idx="15">
                  <c:v>455.65697215355976</c:v>
                </c:pt>
                <c:pt idx="16">
                  <c:v>1010.8276374086281</c:v>
                </c:pt>
                <c:pt idx="17">
                  <c:v>1679.3199192324792</c:v>
                </c:pt>
                <c:pt idx="18">
                  <c:v>2480.5558500275583</c:v>
                </c:pt>
                <c:pt idx="19">
                  <c:v>3437.0319662883894</c:v>
                </c:pt>
                <c:pt idx="20">
                  <c:v>4574.7852525755579</c:v>
                </c:pt>
                <c:pt idx="21">
                  <c:v>5198.1666416301459</c:v>
                </c:pt>
                <c:pt idx="22">
                  <c:v>5642.7931940758963</c:v>
                </c:pt>
                <c:pt idx="23">
                  <c:v>7126.8656628411545</c:v>
                </c:pt>
                <c:pt idx="24">
                  <c:v>7775.6076115117557</c:v>
                </c:pt>
                <c:pt idx="25">
                  <c:v>8489.173565908306</c:v>
                </c:pt>
                <c:pt idx="26">
                  <c:v>9274.0408273867542</c:v>
                </c:pt>
                <c:pt idx="27">
                  <c:v>10137.333909357565</c:v>
                </c:pt>
                <c:pt idx="28">
                  <c:v>15940.995655199653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5F-4498-9BA3-E0A8B5E29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2392368"/>
        <c:axId val="1782402448"/>
      </c:areaChart>
      <c:dateAx>
        <c:axId val="17823923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402448"/>
        <c:crosses val="autoZero"/>
        <c:auto val="0"/>
        <c:lblOffset val="100"/>
        <c:baseTimeUnit val="days"/>
      </c:dateAx>
      <c:valAx>
        <c:axId val="17824024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W"/>
                  <a:t>ZWL(millions)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2392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9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effectLst>
        <a:innerShdw dist="12700" dir="16200000">
          <a:schemeClr val="lt1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4C6CE2-F173-4FC1-8958-DEDB87A4CBA3}" type="doc">
      <dgm:prSet loTypeId="urn:microsoft.com/office/officeart/2005/8/layout/funnel1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ZW"/>
        </a:p>
      </dgm:t>
    </dgm:pt>
    <dgm:pt modelId="{001F2A13-7238-4AF7-BC94-7AF65D08A17D}">
      <dgm:prSet phldrT="[Text]"/>
      <dgm:spPr/>
      <dgm:t>
        <a:bodyPr/>
        <a:lstStyle/>
        <a:p>
          <a:r>
            <a:rPr lang="en-ZW" dirty="0"/>
            <a:t>Capacity</a:t>
          </a:r>
        </a:p>
      </dgm:t>
    </dgm:pt>
    <dgm:pt modelId="{C6259E7D-29C4-4443-A9EC-60F83D4A1F41}" type="parTrans" cxnId="{C988C53B-7515-44FC-B160-DC4FF771B6A3}">
      <dgm:prSet/>
      <dgm:spPr/>
      <dgm:t>
        <a:bodyPr/>
        <a:lstStyle/>
        <a:p>
          <a:endParaRPr lang="en-ZW"/>
        </a:p>
      </dgm:t>
    </dgm:pt>
    <dgm:pt modelId="{0AC6CEC9-5154-4E9F-BF33-BB2362732516}" type="sibTrans" cxnId="{C988C53B-7515-44FC-B160-DC4FF771B6A3}">
      <dgm:prSet/>
      <dgm:spPr/>
      <dgm:t>
        <a:bodyPr/>
        <a:lstStyle/>
        <a:p>
          <a:endParaRPr lang="en-ZW"/>
        </a:p>
      </dgm:t>
    </dgm:pt>
    <dgm:pt modelId="{3CD1F0A0-5165-4F12-AFFD-0E6F9117ADE4}">
      <dgm:prSet phldrT="[Text]"/>
      <dgm:spPr/>
      <dgm:t>
        <a:bodyPr/>
        <a:lstStyle/>
        <a:p>
          <a:r>
            <a:rPr lang="en-ZW" dirty="0"/>
            <a:t>Tax</a:t>
          </a:r>
        </a:p>
      </dgm:t>
    </dgm:pt>
    <dgm:pt modelId="{CA7B8E97-5811-4770-B634-7736D3E9D6F3}" type="sibTrans" cxnId="{9B80A8BD-BD55-4DE1-BFAA-8C936C5EE193}">
      <dgm:prSet/>
      <dgm:spPr/>
      <dgm:t>
        <a:bodyPr/>
        <a:lstStyle/>
        <a:p>
          <a:endParaRPr lang="en-ZW"/>
        </a:p>
      </dgm:t>
    </dgm:pt>
    <dgm:pt modelId="{2F6DF33B-573D-4D37-937E-1C9A48A3D1CC}" type="parTrans" cxnId="{9B80A8BD-BD55-4DE1-BFAA-8C936C5EE193}">
      <dgm:prSet/>
      <dgm:spPr/>
      <dgm:t>
        <a:bodyPr/>
        <a:lstStyle/>
        <a:p>
          <a:endParaRPr lang="en-ZW"/>
        </a:p>
      </dgm:t>
    </dgm:pt>
    <dgm:pt modelId="{E771FF47-F192-4A22-A68B-B35119B4A6EC}">
      <dgm:prSet phldrT="[Text]"/>
      <dgm:spPr/>
      <dgm:t>
        <a:bodyPr/>
        <a:lstStyle/>
        <a:p>
          <a:r>
            <a:rPr lang="en-ZW" dirty="0"/>
            <a:t>Inflation</a:t>
          </a:r>
        </a:p>
      </dgm:t>
    </dgm:pt>
    <dgm:pt modelId="{715FCA2B-04DA-489F-87CE-4B23AAE4D294}" type="sibTrans" cxnId="{914ABCE7-DF5D-42ED-9E8F-363DD704579B}">
      <dgm:prSet/>
      <dgm:spPr/>
      <dgm:t>
        <a:bodyPr/>
        <a:lstStyle/>
        <a:p>
          <a:endParaRPr lang="en-ZW"/>
        </a:p>
      </dgm:t>
    </dgm:pt>
    <dgm:pt modelId="{B1A5AD37-6A3E-4A1F-AE63-94680FF91395}" type="parTrans" cxnId="{914ABCE7-DF5D-42ED-9E8F-363DD704579B}">
      <dgm:prSet/>
      <dgm:spPr/>
      <dgm:t>
        <a:bodyPr/>
        <a:lstStyle/>
        <a:p>
          <a:endParaRPr lang="en-ZW"/>
        </a:p>
      </dgm:t>
    </dgm:pt>
    <dgm:pt modelId="{BA0E7ABC-B013-4CD4-89FC-52DC05CC06DB}">
      <dgm:prSet phldrT="[Text]"/>
      <dgm:spPr/>
      <dgm:t>
        <a:bodyPr/>
        <a:lstStyle/>
        <a:p>
          <a:endParaRPr lang="en-ZW" dirty="0"/>
        </a:p>
      </dgm:t>
    </dgm:pt>
    <dgm:pt modelId="{4F1A3D39-184D-4CDB-97C2-84F99E0841C1}" type="sibTrans" cxnId="{3910A166-A485-4A31-B3B3-3111A3602ADB}">
      <dgm:prSet/>
      <dgm:spPr/>
      <dgm:t>
        <a:bodyPr/>
        <a:lstStyle/>
        <a:p>
          <a:endParaRPr lang="en-ZW"/>
        </a:p>
      </dgm:t>
    </dgm:pt>
    <dgm:pt modelId="{6AD82A32-4E43-44F4-873B-71181C2AA719}" type="parTrans" cxnId="{3910A166-A485-4A31-B3B3-3111A3602ADB}">
      <dgm:prSet/>
      <dgm:spPr/>
      <dgm:t>
        <a:bodyPr/>
        <a:lstStyle/>
        <a:p>
          <a:endParaRPr lang="en-ZW"/>
        </a:p>
      </dgm:t>
    </dgm:pt>
    <dgm:pt modelId="{52355000-DF7A-42C3-9E90-CD0E49146451}" type="pres">
      <dgm:prSet presAssocID="{9F4C6CE2-F173-4FC1-8958-DEDB87A4CBA3}" presName="Name0" presStyleCnt="0">
        <dgm:presLayoutVars>
          <dgm:chMax val="4"/>
          <dgm:resizeHandles val="exact"/>
        </dgm:presLayoutVars>
      </dgm:prSet>
      <dgm:spPr/>
    </dgm:pt>
    <dgm:pt modelId="{D19C48A0-ECE2-4A66-8AD5-E5D79618B36A}" type="pres">
      <dgm:prSet presAssocID="{9F4C6CE2-F173-4FC1-8958-DEDB87A4CBA3}" presName="ellipse" presStyleLbl="trBgShp" presStyleIdx="0" presStyleCnt="1"/>
      <dgm:spPr/>
    </dgm:pt>
    <dgm:pt modelId="{EF92AA6B-2D21-4715-AFC1-F23525D6CD7D}" type="pres">
      <dgm:prSet presAssocID="{9F4C6CE2-F173-4FC1-8958-DEDB87A4CBA3}" presName="arrow1" presStyleLbl="fgShp" presStyleIdx="0" presStyleCnt="1"/>
      <dgm:spPr/>
    </dgm:pt>
    <dgm:pt modelId="{5BAB2DC7-A003-4409-BA81-5D393949000D}" type="pres">
      <dgm:prSet presAssocID="{9F4C6CE2-F173-4FC1-8958-DEDB87A4CBA3}" presName="rectangle" presStyleLbl="revTx" presStyleIdx="0" presStyleCnt="1">
        <dgm:presLayoutVars>
          <dgm:bulletEnabled val="1"/>
        </dgm:presLayoutVars>
      </dgm:prSet>
      <dgm:spPr/>
    </dgm:pt>
    <dgm:pt modelId="{BAC9D628-21EF-477C-9737-BDD0B38A87F4}" type="pres">
      <dgm:prSet presAssocID="{3CD1F0A0-5165-4F12-AFFD-0E6F9117ADE4}" presName="item1" presStyleLbl="node1" presStyleIdx="0" presStyleCnt="3">
        <dgm:presLayoutVars>
          <dgm:bulletEnabled val="1"/>
        </dgm:presLayoutVars>
      </dgm:prSet>
      <dgm:spPr/>
    </dgm:pt>
    <dgm:pt modelId="{BEA93524-3217-43BE-AE58-B7AA8124A37D}" type="pres">
      <dgm:prSet presAssocID="{001F2A13-7238-4AF7-BC94-7AF65D08A17D}" presName="item2" presStyleLbl="node1" presStyleIdx="1" presStyleCnt="3">
        <dgm:presLayoutVars>
          <dgm:bulletEnabled val="1"/>
        </dgm:presLayoutVars>
      </dgm:prSet>
      <dgm:spPr/>
    </dgm:pt>
    <dgm:pt modelId="{71E9EBE3-E945-4A1B-8883-1B4FDF58C548}" type="pres">
      <dgm:prSet presAssocID="{BA0E7ABC-B013-4CD4-89FC-52DC05CC06DB}" presName="item3" presStyleLbl="node1" presStyleIdx="2" presStyleCnt="3">
        <dgm:presLayoutVars>
          <dgm:bulletEnabled val="1"/>
        </dgm:presLayoutVars>
      </dgm:prSet>
      <dgm:spPr/>
    </dgm:pt>
    <dgm:pt modelId="{01F44D49-4173-4340-A060-164700F27737}" type="pres">
      <dgm:prSet presAssocID="{9F4C6CE2-F173-4FC1-8958-DEDB87A4CBA3}" presName="funnel" presStyleLbl="trAlignAcc1" presStyleIdx="0" presStyleCnt="1" custLinFactNeighborX="0" custLinFactNeighborY="1929"/>
      <dgm:spPr/>
    </dgm:pt>
  </dgm:ptLst>
  <dgm:cxnLst>
    <dgm:cxn modelId="{BEA60C30-7B67-49FC-B9F8-DCBF7C2810D7}" type="presOf" srcId="{E771FF47-F192-4A22-A68B-B35119B4A6EC}" destId="{71E9EBE3-E945-4A1B-8883-1B4FDF58C548}" srcOrd="0" destOrd="0" presId="urn:microsoft.com/office/officeart/2005/8/layout/funnel1"/>
    <dgm:cxn modelId="{C988C53B-7515-44FC-B160-DC4FF771B6A3}" srcId="{9F4C6CE2-F173-4FC1-8958-DEDB87A4CBA3}" destId="{001F2A13-7238-4AF7-BC94-7AF65D08A17D}" srcOrd="2" destOrd="0" parTransId="{C6259E7D-29C4-4443-A9EC-60F83D4A1F41}" sibTransId="{0AC6CEC9-5154-4E9F-BF33-BB2362732516}"/>
    <dgm:cxn modelId="{3910A166-A485-4A31-B3B3-3111A3602ADB}" srcId="{9F4C6CE2-F173-4FC1-8958-DEDB87A4CBA3}" destId="{BA0E7ABC-B013-4CD4-89FC-52DC05CC06DB}" srcOrd="3" destOrd="0" parTransId="{6AD82A32-4E43-44F4-873B-71181C2AA719}" sibTransId="{4F1A3D39-184D-4CDB-97C2-84F99E0841C1}"/>
    <dgm:cxn modelId="{6DFECB4F-A590-482D-AA9A-59E650EEDB79}" type="presOf" srcId="{001F2A13-7238-4AF7-BC94-7AF65D08A17D}" destId="{BAC9D628-21EF-477C-9737-BDD0B38A87F4}" srcOrd="0" destOrd="0" presId="urn:microsoft.com/office/officeart/2005/8/layout/funnel1"/>
    <dgm:cxn modelId="{A4816D75-D8AF-451F-922A-288448F9EC8D}" type="presOf" srcId="{9F4C6CE2-F173-4FC1-8958-DEDB87A4CBA3}" destId="{52355000-DF7A-42C3-9E90-CD0E49146451}" srcOrd="0" destOrd="0" presId="urn:microsoft.com/office/officeart/2005/8/layout/funnel1"/>
    <dgm:cxn modelId="{ADDDA795-5106-4B7F-8919-091E5C017064}" type="presOf" srcId="{3CD1F0A0-5165-4F12-AFFD-0E6F9117ADE4}" destId="{BEA93524-3217-43BE-AE58-B7AA8124A37D}" srcOrd="0" destOrd="0" presId="urn:microsoft.com/office/officeart/2005/8/layout/funnel1"/>
    <dgm:cxn modelId="{63FF7A97-2D56-4911-A3A2-A638416856FB}" type="presOf" srcId="{BA0E7ABC-B013-4CD4-89FC-52DC05CC06DB}" destId="{5BAB2DC7-A003-4409-BA81-5D393949000D}" srcOrd="0" destOrd="0" presId="urn:microsoft.com/office/officeart/2005/8/layout/funnel1"/>
    <dgm:cxn modelId="{9B80A8BD-BD55-4DE1-BFAA-8C936C5EE193}" srcId="{9F4C6CE2-F173-4FC1-8958-DEDB87A4CBA3}" destId="{3CD1F0A0-5165-4F12-AFFD-0E6F9117ADE4}" srcOrd="1" destOrd="0" parTransId="{2F6DF33B-573D-4D37-937E-1C9A48A3D1CC}" sibTransId="{CA7B8E97-5811-4770-B634-7736D3E9D6F3}"/>
    <dgm:cxn modelId="{914ABCE7-DF5D-42ED-9E8F-363DD704579B}" srcId="{9F4C6CE2-F173-4FC1-8958-DEDB87A4CBA3}" destId="{E771FF47-F192-4A22-A68B-B35119B4A6EC}" srcOrd="0" destOrd="0" parTransId="{B1A5AD37-6A3E-4A1F-AE63-94680FF91395}" sibTransId="{715FCA2B-04DA-489F-87CE-4B23AAE4D294}"/>
    <dgm:cxn modelId="{78014ED8-6588-4370-9E4C-78EDD29CDA67}" type="presParOf" srcId="{52355000-DF7A-42C3-9E90-CD0E49146451}" destId="{D19C48A0-ECE2-4A66-8AD5-E5D79618B36A}" srcOrd="0" destOrd="0" presId="urn:microsoft.com/office/officeart/2005/8/layout/funnel1"/>
    <dgm:cxn modelId="{7C7EDF32-217A-4C03-B387-A72AD005A997}" type="presParOf" srcId="{52355000-DF7A-42C3-9E90-CD0E49146451}" destId="{EF92AA6B-2D21-4715-AFC1-F23525D6CD7D}" srcOrd="1" destOrd="0" presId="urn:microsoft.com/office/officeart/2005/8/layout/funnel1"/>
    <dgm:cxn modelId="{B909DD6E-6810-4361-AD13-8D36FAE6BDF0}" type="presParOf" srcId="{52355000-DF7A-42C3-9E90-CD0E49146451}" destId="{5BAB2DC7-A003-4409-BA81-5D393949000D}" srcOrd="2" destOrd="0" presId="urn:microsoft.com/office/officeart/2005/8/layout/funnel1"/>
    <dgm:cxn modelId="{84808461-3482-4528-88F3-C42E1BEC9598}" type="presParOf" srcId="{52355000-DF7A-42C3-9E90-CD0E49146451}" destId="{BAC9D628-21EF-477C-9737-BDD0B38A87F4}" srcOrd="3" destOrd="0" presId="urn:microsoft.com/office/officeart/2005/8/layout/funnel1"/>
    <dgm:cxn modelId="{753223B6-73BD-43D8-93CA-DB0C5DCF23A2}" type="presParOf" srcId="{52355000-DF7A-42C3-9E90-CD0E49146451}" destId="{BEA93524-3217-43BE-AE58-B7AA8124A37D}" srcOrd="4" destOrd="0" presId="urn:microsoft.com/office/officeart/2005/8/layout/funnel1"/>
    <dgm:cxn modelId="{D04E77F6-4D69-4C88-827C-1303AF71D4F2}" type="presParOf" srcId="{52355000-DF7A-42C3-9E90-CD0E49146451}" destId="{71E9EBE3-E945-4A1B-8883-1B4FDF58C548}" srcOrd="5" destOrd="0" presId="urn:microsoft.com/office/officeart/2005/8/layout/funnel1"/>
    <dgm:cxn modelId="{576A2622-C990-4D85-8238-D8ACC06125A5}" type="presParOf" srcId="{52355000-DF7A-42C3-9E90-CD0E49146451}" destId="{01F44D49-4173-4340-A060-164700F2773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C48A0-ECE2-4A66-8AD5-E5D79618B36A}">
      <dsp:nvSpPr>
        <dsp:cNvPr id="0" name=""/>
        <dsp:cNvSpPr/>
      </dsp:nvSpPr>
      <dsp:spPr>
        <a:xfrm>
          <a:off x="3046859" y="220133"/>
          <a:ext cx="4368800" cy="1517226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2AA6B-2D21-4715-AFC1-F23525D6CD7D}">
      <dsp:nvSpPr>
        <dsp:cNvPr id="0" name=""/>
        <dsp:cNvSpPr/>
      </dsp:nvSpPr>
      <dsp:spPr>
        <a:xfrm>
          <a:off x="4814699" y="3935306"/>
          <a:ext cx="846666" cy="541866"/>
        </a:xfrm>
        <a:prstGeom prst="down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tint val="4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5BAB2DC7-A003-4409-BA81-5D393949000D}">
      <dsp:nvSpPr>
        <dsp:cNvPr id="0" name=""/>
        <dsp:cNvSpPr/>
      </dsp:nvSpPr>
      <dsp:spPr>
        <a:xfrm>
          <a:off x="3206032" y="4368800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ZW" sz="3800" kern="1200" dirty="0"/>
        </a:p>
      </dsp:txBody>
      <dsp:txXfrm>
        <a:off x="3206032" y="4368800"/>
        <a:ext cx="4064000" cy="1016000"/>
      </dsp:txXfrm>
    </dsp:sp>
    <dsp:sp modelId="{BAC9D628-21EF-477C-9737-BDD0B38A87F4}">
      <dsp:nvSpPr>
        <dsp:cNvPr id="0" name=""/>
        <dsp:cNvSpPr/>
      </dsp:nvSpPr>
      <dsp:spPr>
        <a:xfrm>
          <a:off x="4635206" y="1854538"/>
          <a:ext cx="1524000" cy="152400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 dirty="0"/>
            <a:t>Capacity</a:t>
          </a:r>
        </a:p>
      </dsp:txBody>
      <dsp:txXfrm>
        <a:off x="4858391" y="2077723"/>
        <a:ext cx="1077630" cy="1077630"/>
      </dsp:txXfrm>
    </dsp:sp>
    <dsp:sp modelId="{BEA93524-3217-43BE-AE58-B7AA8124A37D}">
      <dsp:nvSpPr>
        <dsp:cNvPr id="0" name=""/>
        <dsp:cNvSpPr/>
      </dsp:nvSpPr>
      <dsp:spPr>
        <a:xfrm>
          <a:off x="3544699" y="711200"/>
          <a:ext cx="1524000" cy="1524000"/>
        </a:xfrm>
        <a:prstGeom prst="ellipse">
          <a:avLst/>
        </a:prstGeom>
        <a:gradFill rotWithShape="0">
          <a:gsLst>
            <a:gs pos="0">
              <a:schemeClr val="accent5">
                <a:hueOff val="1178392"/>
                <a:satOff val="-5635"/>
                <a:lumOff val="6177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1178392"/>
                <a:satOff val="-5635"/>
                <a:lumOff val="6177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hueOff val="1178392"/>
              <a:satOff val="-5635"/>
              <a:lumOff val="6177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 dirty="0"/>
            <a:t>Tax</a:t>
          </a:r>
        </a:p>
      </dsp:txBody>
      <dsp:txXfrm>
        <a:off x="3767884" y="934385"/>
        <a:ext cx="1077630" cy="1077630"/>
      </dsp:txXfrm>
    </dsp:sp>
    <dsp:sp modelId="{71E9EBE3-E945-4A1B-8883-1B4FDF58C548}">
      <dsp:nvSpPr>
        <dsp:cNvPr id="0" name=""/>
        <dsp:cNvSpPr/>
      </dsp:nvSpPr>
      <dsp:spPr>
        <a:xfrm>
          <a:off x="5102566" y="342730"/>
          <a:ext cx="1524000" cy="1524000"/>
        </a:xfrm>
        <a:prstGeom prst="ellipse">
          <a:avLst/>
        </a:prstGeom>
        <a:gradFill rotWithShape="0">
          <a:gsLst>
            <a:gs pos="0">
              <a:schemeClr val="accent5">
                <a:hueOff val="2356783"/>
                <a:satOff val="-11270"/>
                <a:lumOff val="12353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2356783"/>
                <a:satOff val="-11270"/>
                <a:lumOff val="12353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5">
              <a:hueOff val="2356783"/>
              <a:satOff val="-11270"/>
              <a:lumOff val="12353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 dirty="0"/>
            <a:t>Inflation</a:t>
          </a:r>
        </a:p>
      </dsp:txBody>
      <dsp:txXfrm>
        <a:off x="5325751" y="565915"/>
        <a:ext cx="1077630" cy="1077630"/>
      </dsp:txXfrm>
    </dsp:sp>
    <dsp:sp modelId="{01F44D49-4173-4340-A060-164700F27737}">
      <dsp:nvSpPr>
        <dsp:cNvPr id="0" name=""/>
        <dsp:cNvSpPr/>
      </dsp:nvSpPr>
      <dsp:spPr>
        <a:xfrm>
          <a:off x="2867366" y="107034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0.41912</cdr:x>
      <cdr:y>0.31328</cdr:y>
    </cdr:from>
    <cdr:to>
      <cdr:x>0.5</cdr:x>
      <cdr:y>0.31328</cdr:y>
    </cdr:to>
    <cdr:cxnSp macro="">
      <cdr:nvCxnSpPr>
        <cdr:cNvPr id="2" name="Straight Arrow Connector 1">
          <a:extLst xmlns:a="http://schemas.openxmlformats.org/drawingml/2006/main">
            <a:ext uri="{FF2B5EF4-FFF2-40B4-BE49-F238E27FC236}">
              <a16:creationId xmlns:a16="http://schemas.microsoft.com/office/drawing/2014/main" id="{86268FBE-5916-5802-17A4-58E6F8180089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4709546" y="1495093"/>
          <a:ext cx="908829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0.90011</cdr:x>
      <cdr:y>0.36877</cdr:y>
    </cdr:from>
    <cdr:to>
      <cdr:x>0.90011</cdr:x>
      <cdr:y>0.47954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47D8E9E4-5333-042B-DB1D-FF98789C3558}"/>
            </a:ext>
          </a:extLst>
        </cdr:cNvPr>
        <cdr:cNvCxnSpPr/>
      </cdr:nvCxnSpPr>
      <cdr:spPr>
        <a:xfrm xmlns:a="http://schemas.openxmlformats.org/drawingml/2006/main">
          <a:off x="10114358" y="1911692"/>
          <a:ext cx="0" cy="57423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9" name="Google Shape;9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88" name="Google Shape;8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5" name="Google Shape;9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02" name="Google Shape;10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16" name="Google Shape;11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sv-SE"/>
              <a:t>10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sv-S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sv-S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388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412365D-F1BD-72BC-BD70-FFB1DFC010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4;p16">
            <a:extLst>
              <a:ext uri="{FF2B5EF4-FFF2-40B4-BE49-F238E27FC236}">
                <a16:creationId xmlns:a16="http://schemas.microsoft.com/office/drawing/2014/main" id="{AF7EED03-65F0-FF34-B87A-6CD388A16D0C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sv-SE" b="1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14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BCA776-9470-4461-ECAD-BC7854C77B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Google Shape;14;p16">
            <a:extLst>
              <a:ext uri="{FF2B5EF4-FFF2-40B4-BE49-F238E27FC236}">
                <a16:creationId xmlns:a16="http://schemas.microsoft.com/office/drawing/2014/main" id="{53D6BFBA-6DBC-C497-3C32-032D9DCED318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299571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83112D5-9166-D00C-AD29-8D61C94D67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4;p16">
            <a:extLst>
              <a:ext uri="{FF2B5EF4-FFF2-40B4-BE49-F238E27FC236}">
                <a16:creationId xmlns:a16="http://schemas.microsoft.com/office/drawing/2014/main" id="{1AB2666D-81C1-174A-DF33-A9BBAB4658F5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166476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CA5A30-616B-5740-A23D-3EFCA827C4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3349485" y="231015"/>
            <a:ext cx="884251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Helvetica Neue"/>
              <a:buNone/>
              <a:defRPr sz="4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3349486" y="4339705"/>
            <a:ext cx="884251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33" name="Google Shape;14;p16">
            <a:extLst>
              <a:ext uri="{FF2B5EF4-FFF2-40B4-BE49-F238E27FC236}">
                <a16:creationId xmlns:a16="http://schemas.microsoft.com/office/drawing/2014/main" id="{64325EB9-7A9F-5D44-A8E7-BAD9FA542A59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sv-SE" b="1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82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A8E5AB-31EB-BF3C-8756-E84323C16C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Google Shape;14;p16">
            <a:extLst>
              <a:ext uri="{FF2B5EF4-FFF2-40B4-BE49-F238E27FC236}">
                <a16:creationId xmlns:a16="http://schemas.microsoft.com/office/drawing/2014/main" id="{F426600F-3543-0FD5-827F-53333364CC6C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295312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FA35158-5665-FA83-56EC-F10CA552D8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Google Shape;14;p16">
            <a:extLst>
              <a:ext uri="{FF2B5EF4-FFF2-40B4-BE49-F238E27FC236}">
                <a16:creationId xmlns:a16="http://schemas.microsoft.com/office/drawing/2014/main" id="{66EA3E66-7F94-DD1B-7C3E-EFB093816FF0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383193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1D4594-C93A-6517-156E-2211CD4E91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4;p16">
            <a:extLst>
              <a:ext uri="{FF2B5EF4-FFF2-40B4-BE49-F238E27FC236}">
                <a16:creationId xmlns:a16="http://schemas.microsoft.com/office/drawing/2014/main" id="{DE07A0AC-C939-25BE-D612-5760BFE7FB4F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59656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6DEE49-46F6-5589-BEAE-B35DE49535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Google Shape;14;p16">
            <a:extLst>
              <a:ext uri="{FF2B5EF4-FFF2-40B4-BE49-F238E27FC236}">
                <a16:creationId xmlns:a16="http://schemas.microsoft.com/office/drawing/2014/main" id="{DF93BFD0-146A-82A4-BAEF-E2F5E0474EA3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257723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503F6A-E104-DA7B-BDE1-98E9265FC0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Google Shape;14;p16">
            <a:extLst>
              <a:ext uri="{FF2B5EF4-FFF2-40B4-BE49-F238E27FC236}">
                <a16:creationId xmlns:a16="http://schemas.microsoft.com/office/drawing/2014/main" id="{CB067E4F-4CB3-D1CD-1030-35615D082813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421022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6A8B2E-7593-B7A2-FBE4-9D7813421D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Google Shape;14;p16">
            <a:extLst>
              <a:ext uri="{FF2B5EF4-FFF2-40B4-BE49-F238E27FC236}">
                <a16:creationId xmlns:a16="http://schemas.microsoft.com/office/drawing/2014/main" id="{60F78258-24C6-4C10-0D0E-231ADC8EFF57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319324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457C57-31CB-3A43-AADF-7CE4BB3200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4;p16">
            <a:extLst>
              <a:ext uri="{FF2B5EF4-FFF2-40B4-BE49-F238E27FC236}">
                <a16:creationId xmlns:a16="http://schemas.microsoft.com/office/drawing/2014/main" id="{E2426157-3269-6050-A806-8DA2A4A69642}"/>
              </a:ext>
            </a:extLst>
          </p:cNvPr>
          <p:cNvSpPr txBox="1">
            <a:spLocks/>
          </p:cNvSpPr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sv-SE" b="1" smtClean="0"/>
              <a:pPr/>
              <a:t>‹#›</a:t>
            </a:fld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305308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sv-SE" smtClean="0"/>
              <a:pPr/>
              <a:t>‹#›</a:t>
            </a:fld>
            <a:endParaRPr lang="sv-SE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490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0000000-1234-1234-1234-123412341234}" type="slidenum">
              <a:rPr lang="sv-SE" smtClean="0"/>
              <a:pPr/>
              <a:t>‹#›</a:t>
            </a:fld>
            <a:endParaRPr lang="sv-SE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40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 txBox="1"/>
          <p:nvPr/>
        </p:nvSpPr>
        <p:spPr>
          <a:xfrm>
            <a:off x="3352822" y="4225159"/>
            <a:ext cx="8837342" cy="176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sv-SE" sz="2400" b="1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Trevor Ashala</a:t>
            </a:r>
            <a:r>
              <a:rPr lang="sv-SE" sz="2400" b="1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trevor@natfortenergy.com</a:t>
            </a:r>
            <a:endParaRPr dirty="0"/>
          </a:p>
          <a:p>
            <a:pPr lvl="0" algn="ctr">
              <a:buSzPts val="2400"/>
            </a:pPr>
            <a:r>
              <a:rPr lang="en-ZA" sz="2400" b="1" dirty="0"/>
              <a:t>Energy Modelling Platform for Africa (EMP-A)</a:t>
            </a:r>
          </a:p>
          <a:p>
            <a:pPr lvl="0" algn="ctr">
              <a:buSzPts val="2400"/>
            </a:pPr>
            <a:endParaRPr lang="en-ZA" sz="2400" b="0" i="0" u="none" strike="noStrike" cap="none" dirty="0">
              <a:solidFill>
                <a:srgbClr val="0C0C0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ctr">
              <a:buSzPts val="2400"/>
            </a:pPr>
            <a:r>
              <a:rPr lang="sv-SE" sz="2000" b="0" i="0" u="none" strike="noStrike" cap="none" dirty="0">
                <a:solidFill>
                  <a:srgbClr val="0C0C0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2023</a:t>
            </a:r>
          </a:p>
        </p:txBody>
      </p:sp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sv-SE" dirty="0">
                <a:sym typeface="Helvetica Neue"/>
              </a:rPr>
              <a:t>Hwekwete</a:t>
            </a:r>
            <a:r>
              <a:rPr lang="sv-SE" dirty="0"/>
              <a:t> 20MW Grid Tied Solar Power Plant Financial Analysis</a:t>
            </a:r>
          </a:p>
        </p:txBody>
      </p:sp>
      <p:sp>
        <p:nvSpPr>
          <p:cNvPr id="103" name="Google Shape;103;p1"/>
          <p:cNvSpPr txBox="1"/>
          <p:nvPr/>
        </p:nvSpPr>
        <p:spPr>
          <a:xfrm>
            <a:off x="12740625" y="5635284"/>
            <a:ext cx="287828" cy="9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0"/>
              <a:buFont typeface="Helvetica Neue"/>
              <a:buNone/>
            </a:pPr>
            <a:r>
              <a:rPr lang="sv-SE" sz="2000" i="1" u="none" strike="noStrike" cap="none" dirty="0">
                <a:solidFill>
                  <a:srgbClr val="595959"/>
                </a:solidFill>
                <a:latin typeface="Helvetica Light Oblique" panose="020B0403020202020204" pitchFamily="34" charset="0"/>
                <a:ea typeface="Helvetica Neue"/>
                <a:cs typeface="Helvetica Neue"/>
                <a:sym typeface="Helvetica Neue"/>
              </a:rPr>
              <a:t>Flag or map of the country…</a:t>
            </a:r>
            <a:endParaRPr sz="2000" i="1" u="none" strike="noStrike" cap="none" dirty="0">
              <a:solidFill>
                <a:schemeClr val="dk1"/>
              </a:solidFill>
              <a:latin typeface="Helvetica Light Oblique" panose="020B04030202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 descr="Zimbabwe Flag Pictures">
            <a:extLst>
              <a:ext uri="{FF2B5EF4-FFF2-40B4-BE49-F238E27FC236}">
                <a16:creationId xmlns:a16="http://schemas.microsoft.com/office/drawing/2014/main" id="{F0D2852E-3C27-69B7-AB44-AA2875131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255" y="2698155"/>
            <a:ext cx="1818005" cy="121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"/>
          <p:cNvSpPr txBox="1">
            <a:spLocks noGrp="1"/>
          </p:cNvSpPr>
          <p:nvPr>
            <p:ph type="title"/>
          </p:nvPr>
        </p:nvSpPr>
        <p:spPr>
          <a:xfrm>
            <a:off x="1024128" y="194872"/>
            <a:ext cx="9720072" cy="1094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/>
              <a:t>Conclusions and Policy Insights</a:t>
            </a:r>
            <a:endParaRPr dirty="0"/>
          </a:p>
        </p:txBody>
      </p:sp>
      <p:sp>
        <p:nvSpPr>
          <p:cNvPr id="119" name="Google Shape;119;p13"/>
          <p:cNvSpPr txBox="1">
            <a:spLocks noGrp="1"/>
          </p:cNvSpPr>
          <p:nvPr>
            <p:ph idx="1"/>
          </p:nvPr>
        </p:nvSpPr>
        <p:spPr>
          <a:xfrm>
            <a:off x="838200" y="15927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sv-SE" sz="2000" b="1" i="1" dirty="0">
                <a:solidFill>
                  <a:srgbClr val="7F7F7F"/>
                </a:solidFill>
              </a:rPr>
              <a:t>   </a:t>
            </a:r>
            <a:r>
              <a:rPr lang="sv-SE" sz="1800" b="1" i="1" dirty="0">
                <a:solidFill>
                  <a:srgbClr val="7F7F7F"/>
                </a:solidFill>
              </a:rPr>
              <a:t>    </a:t>
            </a:r>
            <a:endParaRPr sz="2000" i="1" dirty="0">
              <a:solidFill>
                <a:srgbClr val="7F7F7F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C54A382-3BAA-21F5-4470-4747476E7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893647"/>
              </p:ext>
            </p:extLst>
          </p:nvPr>
        </p:nvGraphicFramePr>
        <p:xfrm>
          <a:off x="689548" y="1150070"/>
          <a:ext cx="10664252" cy="492094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5332126">
                  <a:extLst>
                    <a:ext uri="{9D8B030D-6E8A-4147-A177-3AD203B41FA5}">
                      <a16:colId xmlns:a16="http://schemas.microsoft.com/office/drawing/2014/main" val="2520598720"/>
                    </a:ext>
                  </a:extLst>
                </a:gridCol>
                <a:gridCol w="5332126">
                  <a:extLst>
                    <a:ext uri="{9D8B030D-6E8A-4147-A177-3AD203B41FA5}">
                      <a16:colId xmlns:a16="http://schemas.microsoft.com/office/drawing/2014/main" val="3151439411"/>
                    </a:ext>
                  </a:extLst>
                </a:gridCol>
              </a:tblGrid>
              <a:tr h="457763">
                <a:tc>
                  <a:txBody>
                    <a:bodyPr/>
                    <a:lstStyle/>
                    <a:p>
                      <a:r>
                        <a:rPr lang="en-ZW" dirty="0"/>
                        <a:t>   Conclusion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               Policy Insights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819963"/>
                  </a:ext>
                </a:extLst>
              </a:tr>
              <a:tr h="14877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on corporate tax from 15% to 20% decreases the net profit of a project</a:t>
                      </a:r>
                    </a:p>
                    <a:p>
                      <a:endParaRPr lang="en-Z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government needs to create an enabling investment environment in the renewable sector by keeping the corporate tax on 15%</a:t>
                      </a:r>
                    </a:p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760042"/>
                  </a:ext>
                </a:extLst>
              </a:tr>
              <a:tr h="1144406">
                <a:tc>
                  <a:txBody>
                    <a:bodyPr/>
                    <a:lstStyle/>
                    <a:p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in inflation to 50% from 10% will increase the cost of loan repayments , overall decreasing the net profits of the project in real money</a:t>
                      </a:r>
                      <a:endParaRPr lang="en-Z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Government needs to put stability instruments in place to have a floating inflation that is close to 10% with an allowable deviation of +_5 % only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686734"/>
                  </a:ext>
                </a:extLst>
              </a:tr>
              <a:tr h="1831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decrease in production to 80% due to plant equipment not being of standards. Pushes the start of paying out dividends by 2 years  and decreases the Revenue collected by a factor of 22.5%</a:t>
                      </a:r>
                    </a:p>
                    <a:p>
                      <a:endParaRPr lang="en-Z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Government needs to put more regulation in the Renewable EPC Sector so as to get quality products that bring value on money invested</a:t>
                      </a:r>
                    </a:p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675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E2164-BD0C-67BD-4AF5-7B702639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W" dirty="0"/>
              <a:t>Project Financing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CC40D6B-A528-BFEC-3100-C2C9CAEED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733693"/>
              </p:ext>
            </p:extLst>
          </p:nvPr>
        </p:nvGraphicFramePr>
        <p:xfrm>
          <a:off x="884420" y="2190815"/>
          <a:ext cx="10058400" cy="3239225"/>
        </p:xfrm>
        <a:graphic>
          <a:graphicData uri="http://schemas.openxmlformats.org/drawingml/2006/table">
            <a:tbl>
              <a:tblPr firstRow="1" bandRow="1">
                <a:tableStyleId>{B8DA472E-C0B5-4FAA-A71B-45BBE6C39A2A}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2323016084"/>
                    </a:ext>
                  </a:extLst>
                </a:gridCol>
              </a:tblGrid>
              <a:tr h="404585">
                <a:tc>
                  <a:txBody>
                    <a:bodyPr/>
                    <a:lstStyle/>
                    <a:p>
                      <a:r>
                        <a:rPr lang="en-ZW" sz="1800" b="1" i="0" kern="1200" dirty="0">
                          <a:solidFill>
                            <a:schemeClr val="lt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Equity: from 2023 to 2026 the following amounts in LC are injected:2000, 4000 and 2000.No limit to dividends being paid out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964855"/>
                  </a:ext>
                </a:extLst>
              </a:tr>
              <a:tr h="404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b="0" i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Short term deposits: interest rate -1% over inflation.</a:t>
                      </a:r>
                    </a:p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964864"/>
                  </a:ext>
                </a:extLst>
              </a:tr>
              <a:tr h="404585">
                <a:tc>
                  <a:txBody>
                    <a:bodyPr/>
                    <a:lstStyle/>
                    <a:p>
                      <a:r>
                        <a:rPr lang="en-ZW" sz="1800" b="0" i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Stand by facility: interest rate 4 % over inflation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15012"/>
                  </a:ext>
                </a:extLst>
              </a:tr>
              <a:tr h="404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b="0" i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Shareholders targeted return data: 11% approx. return rate. Disposal year 2055</a:t>
                      </a:r>
                    </a:p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290600"/>
                  </a:ext>
                </a:extLst>
              </a:tr>
              <a:tr h="404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b="0" i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Terms of project finance loan: 6% discount rate ,12 years average loan term ,1.4 security ratio for loan period, 25 years expected life, 1.6 security ratio for project life, 2026 first year of debt service </a:t>
                      </a:r>
                    </a:p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134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199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"/>
          <p:cNvSpPr txBox="1">
            <a:spLocks noGrp="1"/>
          </p:cNvSpPr>
          <p:nvPr>
            <p:ph type="title"/>
          </p:nvPr>
        </p:nvSpPr>
        <p:spPr>
          <a:xfrm>
            <a:off x="1024128" y="113122"/>
            <a:ext cx="9720072" cy="829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sv-SE" dirty="0"/>
              <a:t>Context and Aim</a:t>
            </a:r>
            <a:endParaRPr dirty="0"/>
          </a:p>
        </p:txBody>
      </p:sp>
      <p:sp>
        <p:nvSpPr>
          <p:cNvPr id="91" name="Google Shape;91;p5"/>
          <p:cNvSpPr txBox="1">
            <a:spLocks noGrp="1"/>
          </p:cNvSpPr>
          <p:nvPr>
            <p:ph sz="half" idx="1"/>
          </p:nvPr>
        </p:nvSpPr>
        <p:spPr>
          <a:xfrm>
            <a:off x="518474" y="942680"/>
            <a:ext cx="11067068" cy="534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7F7F7F"/>
                </a:solidFill>
              </a:rPr>
              <a:t> Zimbabwe is generating 1000MW with a daily peak load of 2500MW. The deficit has led to load shedding.</a:t>
            </a:r>
          </a:p>
          <a:p>
            <a:pPr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7F7F7F"/>
                </a:solidFill>
              </a:rPr>
              <a:t>The major hinderance to financing of the projects are legacy debts, lack of long term finance, currency conversion issues and inflation.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sv-SE" sz="2000" b="1" dirty="0">
                <a:solidFill>
                  <a:srgbClr val="7F7F7F"/>
                </a:solidFill>
              </a:rPr>
              <a:t>Aim</a:t>
            </a:r>
          </a:p>
          <a:p>
            <a:pPr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7F7F7F"/>
                </a:solidFill>
              </a:rPr>
              <a:t> To determine project profitability if we changed the inflation up to 50% , corporate tax to 20% and production of the plant decreasing by 20%.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sv-SE" sz="2000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sv-SE" sz="2000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sv-SE" sz="2000" i="1" dirty="0">
              <a:solidFill>
                <a:srgbClr val="7F7F7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694AC8-8082-1B52-9633-BD701A5B3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008" y="4139714"/>
            <a:ext cx="9144000" cy="17756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933B7F9-D1E8-4CF9-F2BC-36C4112F37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0290308"/>
              </p:ext>
            </p:extLst>
          </p:nvPr>
        </p:nvGraphicFramePr>
        <p:xfrm>
          <a:off x="854953" y="612662"/>
          <a:ext cx="1047606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DE3E077-F8E4-929C-E8A3-CB8E1C7C502E}"/>
              </a:ext>
            </a:extLst>
          </p:cNvPr>
          <p:cNvSpPr txBox="1"/>
          <p:nvPr/>
        </p:nvSpPr>
        <p:spPr>
          <a:xfrm>
            <a:off x="8993171" y="1672284"/>
            <a:ext cx="2250952" cy="646331"/>
          </a:xfrm>
          <a:prstGeom prst="rect">
            <a:avLst/>
          </a:prstGeom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W" dirty="0">
                <a:solidFill>
                  <a:schemeClr val="tx1"/>
                </a:solidFill>
              </a:rPr>
              <a:t>NPV:23756.8355</a:t>
            </a:r>
          </a:p>
          <a:p>
            <a:r>
              <a:rPr lang="en-ZW" dirty="0">
                <a:solidFill>
                  <a:schemeClr val="tx1"/>
                </a:solidFill>
              </a:rPr>
              <a:t>IRR: 13.46%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E02E6-A50C-A9A9-8C97-87BF756F3C31}"/>
              </a:ext>
            </a:extLst>
          </p:cNvPr>
          <p:cNvSpPr txBox="1"/>
          <p:nvPr/>
        </p:nvSpPr>
        <p:spPr>
          <a:xfrm>
            <a:off x="8806640" y="1085586"/>
            <a:ext cx="355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2400" dirty="0"/>
              <a:t>Project Base Scenario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96E2FA-AC66-E218-A519-0D2AF937BAE4}"/>
              </a:ext>
            </a:extLst>
          </p:cNvPr>
          <p:cNvSpPr txBox="1"/>
          <p:nvPr/>
        </p:nvSpPr>
        <p:spPr>
          <a:xfrm>
            <a:off x="3902698" y="5479412"/>
            <a:ext cx="4147794" cy="523220"/>
          </a:xfrm>
          <a:prstGeom prst="rect">
            <a:avLst/>
          </a:prstGeom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W" sz="2800" dirty="0">
                <a:solidFill>
                  <a:schemeClr val="tx1"/>
                </a:solidFill>
              </a:rPr>
              <a:t>Profit and Loss Analysis</a:t>
            </a:r>
          </a:p>
        </p:txBody>
      </p:sp>
    </p:spTree>
    <p:extLst>
      <p:ext uri="{BB962C8B-B14F-4D97-AF65-F5344CB8AC3E}">
        <p14:creationId xmlns:p14="http://schemas.microsoft.com/office/powerpoint/2010/main" val="229880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>
            <a:spLocks noGrp="1"/>
          </p:cNvSpPr>
          <p:nvPr>
            <p:ph type="title"/>
          </p:nvPr>
        </p:nvSpPr>
        <p:spPr>
          <a:xfrm>
            <a:off x="838200" y="141403"/>
            <a:ext cx="10515600" cy="82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sv-SE" dirty="0"/>
              <a:t>Project Description </a:t>
            </a:r>
            <a:endParaRPr dirty="0"/>
          </a:p>
        </p:txBody>
      </p:sp>
      <p:sp>
        <p:nvSpPr>
          <p:cNvPr id="98" name="Google Shape;98;p7"/>
          <p:cNvSpPr txBox="1">
            <a:spLocks noGrp="1"/>
          </p:cNvSpPr>
          <p:nvPr>
            <p:ph idx="1"/>
          </p:nvPr>
        </p:nvSpPr>
        <p:spPr>
          <a:xfrm>
            <a:off x="830259" y="1073625"/>
            <a:ext cx="10605184" cy="522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sv-SE" sz="2000" i="1" dirty="0">
                <a:solidFill>
                  <a:srgbClr val="7F7F7F"/>
                </a:solidFill>
              </a:rPr>
              <a:t>	</a:t>
            </a:r>
            <a:endParaRPr i="1" dirty="0">
              <a:solidFill>
                <a:srgbClr val="7F7F7F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0F7403-3438-2666-0DDC-ABCA9163E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90087"/>
              </p:ext>
            </p:extLst>
          </p:nvPr>
        </p:nvGraphicFramePr>
        <p:xfrm>
          <a:off x="518474" y="961534"/>
          <a:ext cx="11255604" cy="522223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936726">
                  <a:extLst>
                    <a:ext uri="{9D8B030D-6E8A-4147-A177-3AD203B41FA5}">
                      <a16:colId xmlns:a16="http://schemas.microsoft.com/office/drawing/2014/main" val="4004521273"/>
                    </a:ext>
                  </a:extLst>
                </a:gridCol>
                <a:gridCol w="5318878">
                  <a:extLst>
                    <a:ext uri="{9D8B030D-6E8A-4147-A177-3AD203B41FA5}">
                      <a16:colId xmlns:a16="http://schemas.microsoft.com/office/drawing/2014/main" val="3051354251"/>
                    </a:ext>
                  </a:extLst>
                </a:gridCol>
              </a:tblGrid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SOLAR GRID TIED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04378940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Capacity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20MW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35158190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Construction Period(Years)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50202126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Start Year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2023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60103483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First Year of Operation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2026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76477251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Finish Year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2051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17392898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Usd Inflation Rate %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99551749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Zwl Inflation Rate %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18521398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Tax percentage %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63616544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Local Currency</a:t>
                      </a:r>
                      <a:endParaRPr lang="en-ZW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Zimbabwean Dollar(ZWL)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4748605"/>
                  </a:ext>
                </a:extLst>
              </a:tr>
              <a:tr h="474749">
                <a:tc>
                  <a:txBody>
                    <a:bodyPr/>
                    <a:lstStyle/>
                    <a:p>
                      <a:pPr algn="l" fontAlgn="b"/>
                      <a:r>
                        <a:rPr lang="en-ZW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Foreign Currency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W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United States Dollar(USD)</a:t>
                      </a:r>
                      <a:endParaRPr lang="en-ZW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534824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"/>
          <p:cNvSpPr txBox="1">
            <a:spLocks noGrp="1"/>
          </p:cNvSpPr>
          <p:nvPr>
            <p:ph type="title"/>
          </p:nvPr>
        </p:nvSpPr>
        <p:spPr>
          <a:xfrm>
            <a:off x="1024128" y="122548"/>
            <a:ext cx="9720072" cy="949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v-SE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Scenario Analysis</a:t>
            </a:r>
            <a:endParaRPr dirty="0"/>
          </a:p>
        </p:txBody>
      </p:sp>
      <p:sp>
        <p:nvSpPr>
          <p:cNvPr id="105" name="Google Shape;105;p9"/>
          <p:cNvSpPr txBox="1">
            <a:spLocks noGrp="1"/>
          </p:cNvSpPr>
          <p:nvPr>
            <p:ph idx="1"/>
          </p:nvPr>
        </p:nvSpPr>
        <p:spPr>
          <a:xfrm>
            <a:off x="629587" y="1071797"/>
            <a:ext cx="10724213" cy="5292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sv-SE" sz="2000" dirty="0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the </a:t>
            </a:r>
            <a:r>
              <a:rPr lang="sv-SE" sz="2000" dirty="0">
                <a:solidFill>
                  <a:srgbClr val="7F7F7F"/>
                </a:solidFill>
              </a:rPr>
              <a:t>Model for Financial Analysis of Electric Sector Expansion Plans (FINPLAN)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sv-SE" sz="2000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sv-SE" sz="2000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i="1" dirty="0">
              <a:solidFill>
                <a:srgbClr val="7F7F7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i="1" dirty="0">
              <a:solidFill>
                <a:srgbClr val="7F7F7F"/>
              </a:solidFill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F8168CF-1561-8C28-0E40-61C6F2EC7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93781"/>
              </p:ext>
            </p:extLst>
          </p:nvPr>
        </p:nvGraphicFramePr>
        <p:xfrm>
          <a:off x="434715" y="1480008"/>
          <a:ext cx="11367644" cy="476053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254311">
                  <a:extLst>
                    <a:ext uri="{9D8B030D-6E8A-4147-A177-3AD203B41FA5}">
                      <a16:colId xmlns:a16="http://schemas.microsoft.com/office/drawing/2014/main" val="2193424509"/>
                    </a:ext>
                  </a:extLst>
                </a:gridCol>
                <a:gridCol w="3893309">
                  <a:extLst>
                    <a:ext uri="{9D8B030D-6E8A-4147-A177-3AD203B41FA5}">
                      <a16:colId xmlns:a16="http://schemas.microsoft.com/office/drawing/2014/main" val="1929831974"/>
                    </a:ext>
                  </a:extLst>
                </a:gridCol>
                <a:gridCol w="6220024">
                  <a:extLst>
                    <a:ext uri="{9D8B030D-6E8A-4147-A177-3AD203B41FA5}">
                      <a16:colId xmlns:a16="http://schemas.microsoft.com/office/drawing/2014/main" val="3797060383"/>
                    </a:ext>
                  </a:extLst>
                </a:gridCol>
              </a:tblGrid>
              <a:tr h="952107">
                <a:tc>
                  <a:txBody>
                    <a:bodyPr/>
                    <a:lstStyle/>
                    <a:p>
                      <a:endParaRPr lang="en-ZW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948007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Scenarios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Key Assumptions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04432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Increase the inflation to 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Central Government Fails to Contain Inflation to maintain Yearly  Inflation to 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95258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Decrease the output of the Plant by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Plant Equipment is Underperforming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168309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Increase of Corporate Tax to 20% from 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Government increase of base tax to fund consumer programs like road rehabilitation.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09836"/>
                  </a:ext>
                </a:extLst>
              </a:tr>
            </a:tbl>
          </a:graphicData>
        </a:graphic>
      </p:graphicFrame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3B19E0B9-E8DC-B26D-5270-1631523AC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93781"/>
              </p:ext>
            </p:extLst>
          </p:nvPr>
        </p:nvGraphicFramePr>
        <p:xfrm>
          <a:off x="412178" y="1480008"/>
          <a:ext cx="11367644" cy="476053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254311">
                  <a:extLst>
                    <a:ext uri="{9D8B030D-6E8A-4147-A177-3AD203B41FA5}">
                      <a16:colId xmlns:a16="http://schemas.microsoft.com/office/drawing/2014/main" val="2193424509"/>
                    </a:ext>
                  </a:extLst>
                </a:gridCol>
                <a:gridCol w="3893309">
                  <a:extLst>
                    <a:ext uri="{9D8B030D-6E8A-4147-A177-3AD203B41FA5}">
                      <a16:colId xmlns:a16="http://schemas.microsoft.com/office/drawing/2014/main" val="1929831974"/>
                    </a:ext>
                  </a:extLst>
                </a:gridCol>
                <a:gridCol w="6220024">
                  <a:extLst>
                    <a:ext uri="{9D8B030D-6E8A-4147-A177-3AD203B41FA5}">
                      <a16:colId xmlns:a16="http://schemas.microsoft.com/office/drawing/2014/main" val="3797060383"/>
                    </a:ext>
                  </a:extLst>
                </a:gridCol>
              </a:tblGrid>
              <a:tr h="952107">
                <a:tc>
                  <a:txBody>
                    <a:bodyPr/>
                    <a:lstStyle/>
                    <a:p>
                      <a:endParaRPr lang="en-ZW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948007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Scenarios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Key Assumptions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504432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Increase the inflation to 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Central Government Fails to Contain Inflation to maintain Yearly  Inflation to 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95258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Decrease the output of the Plant by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Plant Equipment is Underperforming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168309"/>
                  </a:ext>
                </a:extLst>
              </a:tr>
              <a:tr h="952107">
                <a:tc>
                  <a:txBody>
                    <a:bodyPr/>
                    <a:lstStyle/>
                    <a:p>
                      <a:r>
                        <a:rPr lang="en-ZW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Increase of Corporate Tax to 20% from 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Government increase of base tax to fund consumer programs like road rehabilitation.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0983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F5F59-CE18-A9CF-30A7-515B7791B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903" y="1015544"/>
            <a:ext cx="9720072" cy="492746"/>
          </a:xfrm>
        </p:spPr>
        <p:txBody>
          <a:bodyPr>
            <a:normAutofit fontScale="90000"/>
          </a:bodyPr>
          <a:lstStyle/>
          <a:p>
            <a:pPr algn="ctr"/>
            <a:r>
              <a:rPr lang="en-ZW" sz="3600" dirty="0"/>
              <a:t>Loan Repayment cost Changes Due to Inflation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C880A-17FD-3F7D-C2B9-1ED196D2E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ZW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10D7818-CD12-45F8-D684-ABC277A9FE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943673"/>
              </p:ext>
            </p:extLst>
          </p:nvPr>
        </p:nvGraphicFramePr>
        <p:xfrm>
          <a:off x="509047" y="1404593"/>
          <a:ext cx="11236751" cy="4772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268FBE-5916-5802-17A4-58E6F8180089}"/>
              </a:ext>
            </a:extLst>
          </p:cNvPr>
          <p:cNvCxnSpPr>
            <a:cxnSpLocks/>
          </p:cNvCxnSpPr>
          <p:nvPr/>
        </p:nvCxnSpPr>
        <p:spPr>
          <a:xfrm flipV="1">
            <a:off x="6127422" y="2451943"/>
            <a:ext cx="0" cy="26593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9EBFE3B-8FC7-B262-3A7A-7AF4F7CD6BCB}"/>
              </a:ext>
            </a:extLst>
          </p:cNvPr>
          <p:cNvSpPr txBox="1"/>
          <p:nvPr/>
        </p:nvSpPr>
        <p:spPr>
          <a:xfrm>
            <a:off x="4513634" y="243191"/>
            <a:ext cx="30642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5000" b="1" dirty="0"/>
              <a:t>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65CD18-7DEC-52A4-B4F1-2553EFB1BEB5}"/>
              </a:ext>
            </a:extLst>
          </p:cNvPr>
          <p:cNvSpPr txBox="1"/>
          <p:nvPr/>
        </p:nvSpPr>
        <p:spPr>
          <a:xfrm>
            <a:off x="9745784" y="225474"/>
            <a:ext cx="2155931" cy="646331"/>
          </a:xfrm>
          <a:prstGeom prst="rect">
            <a:avLst/>
          </a:prstGeom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W" dirty="0">
                <a:solidFill>
                  <a:schemeClr val="tx1"/>
                </a:solidFill>
              </a:rPr>
              <a:t>NPV:5015</a:t>
            </a:r>
          </a:p>
          <a:p>
            <a:r>
              <a:rPr lang="en-ZW" dirty="0">
                <a:solidFill>
                  <a:schemeClr val="tx1"/>
                </a:solidFill>
              </a:rPr>
              <a:t>IRR: 7.42%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0A847E-3E0F-F6AE-A788-A9A03F0266E2}"/>
              </a:ext>
            </a:extLst>
          </p:cNvPr>
          <p:cNvSpPr txBox="1"/>
          <p:nvPr/>
        </p:nvSpPr>
        <p:spPr>
          <a:xfrm>
            <a:off x="4377446" y="2744237"/>
            <a:ext cx="1186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400" dirty="0"/>
              <a:t>1000 x INCREASE</a:t>
            </a:r>
          </a:p>
        </p:txBody>
      </p:sp>
    </p:spTree>
    <p:extLst>
      <p:ext uri="{BB962C8B-B14F-4D97-AF65-F5344CB8AC3E}">
        <p14:creationId xmlns:p14="http://schemas.microsoft.com/office/powerpoint/2010/main" val="2720775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09006-36D5-D8D3-E0F0-33ECCCE1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883" y="113122"/>
            <a:ext cx="9720072" cy="774809"/>
          </a:xfrm>
        </p:spPr>
        <p:txBody>
          <a:bodyPr/>
          <a:lstStyle/>
          <a:p>
            <a:r>
              <a:rPr lang="en-ZW" dirty="0"/>
              <a:t>Effects of decrease of plant production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8A0AF-C842-B3DA-45DF-A63B0E828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ZW" dirty="0"/>
              <a:t>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E9B4ECA-046F-74A6-95FB-6F87302FEC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71815"/>
              </p:ext>
            </p:extLst>
          </p:nvPr>
        </p:nvGraphicFramePr>
        <p:xfrm>
          <a:off x="433633" y="887929"/>
          <a:ext cx="11406433" cy="5343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EDE3E1D-691A-81E4-562E-EFF2DCF5F024}"/>
              </a:ext>
            </a:extLst>
          </p:cNvPr>
          <p:cNvCxnSpPr>
            <a:cxnSpLocks/>
          </p:cNvCxnSpPr>
          <p:nvPr/>
        </p:nvCxnSpPr>
        <p:spPr>
          <a:xfrm flipV="1">
            <a:off x="9865528" y="3047468"/>
            <a:ext cx="0" cy="4642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183F6705-79B2-DD32-E0B0-FC19058E1FEE}"/>
              </a:ext>
            </a:extLst>
          </p:cNvPr>
          <p:cNvCxnSpPr>
            <a:cxnSpLocks/>
          </p:cNvCxnSpPr>
          <p:nvPr/>
        </p:nvCxnSpPr>
        <p:spPr>
          <a:xfrm rot="10800000">
            <a:off x="8258783" y="3229585"/>
            <a:ext cx="1606744" cy="282100"/>
          </a:xfrm>
          <a:prstGeom prst="bentConnector3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27718A1-633B-671C-125F-30736F3A0AAE}"/>
              </a:ext>
            </a:extLst>
          </p:cNvPr>
          <p:cNvSpPr txBox="1"/>
          <p:nvPr/>
        </p:nvSpPr>
        <p:spPr>
          <a:xfrm>
            <a:off x="6392758" y="3047468"/>
            <a:ext cx="2315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dirty="0"/>
              <a:t>33.5% decrease in revenue</a:t>
            </a:r>
          </a:p>
        </p:txBody>
      </p:sp>
    </p:spTree>
    <p:extLst>
      <p:ext uri="{BB962C8B-B14F-4D97-AF65-F5344CB8AC3E}">
        <p14:creationId xmlns:p14="http://schemas.microsoft.com/office/powerpoint/2010/main" val="165216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F18CB-5A4C-6D48-E093-F3CA7FB4C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73378"/>
            <a:ext cx="9720072" cy="767482"/>
          </a:xfrm>
        </p:spPr>
        <p:txBody>
          <a:bodyPr/>
          <a:lstStyle/>
          <a:p>
            <a:pPr algn="ctr"/>
            <a:r>
              <a:rPr lang="en-ZW" dirty="0"/>
              <a:t>Increase of Corporate Tax to 20%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38FE6-076A-6C8E-BDE3-4185D204C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ZW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EA5794-B450-C8BA-42C7-381F3AA6681F}"/>
              </a:ext>
            </a:extLst>
          </p:cNvPr>
          <p:cNvSpPr txBox="1"/>
          <p:nvPr/>
        </p:nvSpPr>
        <p:spPr>
          <a:xfrm>
            <a:off x="9890597" y="225474"/>
            <a:ext cx="1707205" cy="646331"/>
          </a:xfrm>
          <a:prstGeom prst="rect">
            <a:avLst/>
          </a:prstGeom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W" dirty="0">
                <a:solidFill>
                  <a:schemeClr val="tx1"/>
                </a:solidFill>
              </a:rPr>
              <a:t>NPV:22058.29</a:t>
            </a:r>
          </a:p>
          <a:p>
            <a:r>
              <a:rPr lang="en-ZW" dirty="0">
                <a:solidFill>
                  <a:schemeClr val="tx1"/>
                </a:solidFill>
              </a:rPr>
              <a:t>IRR: 13.166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722C6B4-12C4-CD58-F2B2-9C782A954C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361363"/>
              </p:ext>
            </p:extLst>
          </p:nvPr>
        </p:nvGraphicFramePr>
        <p:xfrm>
          <a:off x="452487" y="1088764"/>
          <a:ext cx="11236749" cy="5184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480385F-8F9D-958F-6627-5F87D427389E}"/>
              </a:ext>
            </a:extLst>
          </p:cNvPr>
          <p:cNvCxnSpPr>
            <a:cxnSpLocks/>
          </p:cNvCxnSpPr>
          <p:nvPr/>
        </p:nvCxnSpPr>
        <p:spPr>
          <a:xfrm rot="10800000">
            <a:off x="8796411" y="2693409"/>
            <a:ext cx="1770434" cy="71011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711923C-D1C9-1709-DCF6-AAD7A45BE226}"/>
              </a:ext>
            </a:extLst>
          </p:cNvPr>
          <p:cNvSpPr txBox="1"/>
          <p:nvPr/>
        </p:nvSpPr>
        <p:spPr>
          <a:xfrm>
            <a:off x="7451714" y="2333666"/>
            <a:ext cx="1653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dirty="0"/>
              <a:t>40% decrease in Profit</a:t>
            </a:r>
          </a:p>
        </p:txBody>
      </p:sp>
    </p:spTree>
    <p:extLst>
      <p:ext uri="{BB962C8B-B14F-4D97-AF65-F5344CB8AC3E}">
        <p14:creationId xmlns:p14="http://schemas.microsoft.com/office/powerpoint/2010/main" val="3124854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6006E-4665-BD9D-AFD9-2D8AD0E0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W" dirty="0"/>
              <a:t>NPV &amp; IRR RESULTS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92C1AB7-A248-DD13-86DE-DC79D964E7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762343"/>
              </p:ext>
            </p:extLst>
          </p:nvPr>
        </p:nvGraphicFramePr>
        <p:xfrm>
          <a:off x="848412" y="1706252"/>
          <a:ext cx="10539167" cy="442117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298643">
                  <a:extLst>
                    <a:ext uri="{9D8B030D-6E8A-4147-A177-3AD203B41FA5}">
                      <a16:colId xmlns:a16="http://schemas.microsoft.com/office/drawing/2014/main" val="863447197"/>
                    </a:ext>
                  </a:extLst>
                </a:gridCol>
                <a:gridCol w="3318436">
                  <a:extLst>
                    <a:ext uri="{9D8B030D-6E8A-4147-A177-3AD203B41FA5}">
                      <a16:colId xmlns:a16="http://schemas.microsoft.com/office/drawing/2014/main" val="4003518580"/>
                    </a:ext>
                  </a:extLst>
                </a:gridCol>
                <a:gridCol w="3922088">
                  <a:extLst>
                    <a:ext uri="{9D8B030D-6E8A-4147-A177-3AD203B41FA5}">
                      <a16:colId xmlns:a16="http://schemas.microsoft.com/office/drawing/2014/main" val="391932630"/>
                    </a:ext>
                  </a:extLst>
                </a:gridCol>
              </a:tblGrid>
              <a:tr h="668991">
                <a:tc>
                  <a:txBody>
                    <a:bodyPr/>
                    <a:lstStyle/>
                    <a:p>
                      <a:r>
                        <a:rPr lang="en-ZW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NPV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IRR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282362"/>
                  </a:ext>
                </a:extLst>
              </a:tr>
              <a:tr h="938045">
                <a:tc>
                  <a:txBody>
                    <a:bodyPr/>
                    <a:lstStyle/>
                    <a:p>
                      <a:r>
                        <a:rPr lang="en-ZW" sz="2400" dirty="0"/>
                        <a:t>Base 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NPV:23756.8355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IRR: 13.46%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351768"/>
                  </a:ext>
                </a:extLst>
              </a:tr>
              <a:tr h="938045">
                <a:tc>
                  <a:txBody>
                    <a:bodyPr/>
                    <a:lstStyle/>
                    <a:p>
                      <a:r>
                        <a:rPr lang="en-ZW" sz="2400" dirty="0"/>
                        <a:t>20% Percent Decrease in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NPV:8822.87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IRR: 9.545%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323506"/>
                  </a:ext>
                </a:extLst>
              </a:tr>
              <a:tr h="938045">
                <a:tc>
                  <a:txBody>
                    <a:bodyPr/>
                    <a:lstStyle/>
                    <a:p>
                      <a:r>
                        <a:rPr lang="en-ZW" sz="2400" dirty="0"/>
                        <a:t>Increase of Tax to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NPV:22058.29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IRR: 13.166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954513"/>
                  </a:ext>
                </a:extLst>
              </a:tr>
              <a:tr h="938045">
                <a:tc>
                  <a:txBody>
                    <a:bodyPr/>
                    <a:lstStyle/>
                    <a:p>
                      <a:r>
                        <a:rPr lang="en-ZW" sz="2400" dirty="0"/>
                        <a:t>Increase of Inflation to 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NPV:5015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400" dirty="0">
                          <a:solidFill>
                            <a:schemeClr val="tx1"/>
                          </a:solidFill>
                        </a:rPr>
                        <a:t>IRR: 7.42%</a:t>
                      </a:r>
                    </a:p>
                    <a:p>
                      <a:endParaRPr lang="en-ZW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751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3267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b696a8a-ab1a-459b-a09e-44df7cbe9330">
      <Terms xmlns="http://schemas.microsoft.com/office/infopath/2007/PartnerControls"/>
    </lcf76f155ced4ddcb4097134ff3c332f>
    <TaxCatchAll xmlns="35b8b66e-5759-43c1-a138-f967a8bf5a2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3F727AA7180443A862CD9A25741398" ma:contentTypeVersion="16" ma:contentTypeDescription="Create a new document." ma:contentTypeScope="" ma:versionID="5c5271b6eea6cf06d8bd49b1980e8fd8">
  <xsd:schema xmlns:xsd="http://www.w3.org/2001/XMLSchema" xmlns:xs="http://www.w3.org/2001/XMLSchema" xmlns:p="http://schemas.microsoft.com/office/2006/metadata/properties" xmlns:ns2="35b8b66e-5759-43c1-a138-f967a8bf5a20" xmlns:ns3="0b696a8a-ab1a-459b-a09e-44df7cbe9330" targetNamespace="http://schemas.microsoft.com/office/2006/metadata/properties" ma:root="true" ma:fieldsID="a164612495bc351ca287521813184f0e" ns2:_="" ns3:_="">
    <xsd:import namespace="35b8b66e-5759-43c1-a138-f967a8bf5a20"/>
    <xsd:import namespace="0b696a8a-ab1a-459b-a09e-44df7cbe933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8b66e-5759-43c1-a138-f967a8bf5a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81a30b-7206-4dc0-86e4-cd83cec9bd9f}" ma:internalName="TaxCatchAll" ma:showField="CatchAllData" ma:web="35b8b66e-5759-43c1-a138-f967a8bf5a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96a8a-ab1a-459b-a09e-44df7cbe93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3b1f9f8-f5cc-49a8-8ca6-8016371bfc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5F7E04-0F8F-4ECA-9525-3F0638DC6B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1DDE83-2ED0-4567-A669-A16A212F164D}">
  <ds:schemaRefs>
    <ds:schemaRef ds:uri="http://schemas.microsoft.com/office/2006/metadata/properties"/>
    <ds:schemaRef ds:uri="http://schemas.microsoft.com/office/infopath/2007/PartnerControls"/>
    <ds:schemaRef ds:uri="0b696a8a-ab1a-459b-a09e-44df7cbe9330"/>
    <ds:schemaRef ds:uri="35b8b66e-5759-43c1-a138-f967a8bf5a20"/>
  </ds:schemaRefs>
</ds:datastoreItem>
</file>

<file path=customXml/itemProps3.xml><?xml version="1.0" encoding="utf-8"?>
<ds:datastoreItem xmlns:ds="http://schemas.openxmlformats.org/officeDocument/2006/customXml" ds:itemID="{13FF82A9-4839-4F25-A2CD-1BD3B791B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b8b66e-5759-43c1-a138-f967a8bf5a20"/>
    <ds:schemaRef ds:uri="0b696a8a-ab1a-459b-a09e-44df7cbe93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1515</TotalTime>
  <Words>739</Words>
  <Application>Microsoft Office PowerPoint</Application>
  <PresentationFormat>Widescreen</PresentationFormat>
  <Paragraphs>135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Helvetica Light Oblique</vt:lpstr>
      <vt:lpstr>Helvetica Neue</vt:lpstr>
      <vt:lpstr>Open Sans</vt:lpstr>
      <vt:lpstr>Tw Cen MT</vt:lpstr>
      <vt:lpstr>Tw Cen MT Condensed</vt:lpstr>
      <vt:lpstr>Wingdings 3</vt:lpstr>
      <vt:lpstr>Integral</vt:lpstr>
      <vt:lpstr>Hwekwete 20MW Grid Tied Solar Power Plant Financial Analysis</vt:lpstr>
      <vt:lpstr>Context and Aim</vt:lpstr>
      <vt:lpstr>PowerPoint Presentation</vt:lpstr>
      <vt:lpstr>Project Description </vt:lpstr>
      <vt:lpstr>Scenario Analysis</vt:lpstr>
      <vt:lpstr>Loan Repayment cost Changes Due to Inflation</vt:lpstr>
      <vt:lpstr>Effects of decrease of plant production</vt:lpstr>
      <vt:lpstr>Increase of Corporate Tax to 20%</vt:lpstr>
      <vt:lpstr>NPV &amp; IRR RESULTS</vt:lpstr>
      <vt:lpstr>Conclusions and Policy Insights</vt:lpstr>
      <vt:lpstr>Project Financing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[Descriptive Title]</dc:title>
  <dc:creator>Eunice Ramos</dc:creator>
  <cp:lastModifiedBy>trevor</cp:lastModifiedBy>
  <cp:revision>60</cp:revision>
  <dcterms:created xsi:type="dcterms:W3CDTF">2019-06-09T10:25:43Z</dcterms:created>
  <dcterms:modified xsi:type="dcterms:W3CDTF">2023-04-27T06:51:34Z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0x010100633F727AA7180443A862CD9A25741398</vt:lpwstr>
  </property>
</Properties>
</file>